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17"/>
  </p:notesMasterIdLst>
  <p:handoutMasterIdLst>
    <p:handoutMasterId r:id="rId18"/>
  </p:handoutMasterIdLst>
  <p:sldIdLst>
    <p:sldId id="266" r:id="rId2"/>
    <p:sldId id="267" r:id="rId3"/>
    <p:sldId id="268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EAEAEA"/>
    <a:srgbClr val="CC330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42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97E4C88-5017-4B78-989A-A5FA9AB8F6B8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30718596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2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noProof="0" smtClean="0"/>
              <a:t>Click to edit Master text styles</a:t>
            </a:r>
          </a:p>
          <a:p>
            <a:pPr lvl="1"/>
            <a:r>
              <a:rPr lang="hr-HR" noProof="0" smtClean="0"/>
              <a:t>Second level</a:t>
            </a:r>
          </a:p>
          <a:p>
            <a:pPr lvl="2"/>
            <a:r>
              <a:rPr lang="hr-HR" noProof="0" smtClean="0"/>
              <a:t>Third level</a:t>
            </a:r>
          </a:p>
          <a:p>
            <a:pPr lvl="3"/>
            <a:r>
              <a:rPr lang="hr-HR" noProof="0" smtClean="0"/>
              <a:t>Fourth level</a:t>
            </a:r>
          </a:p>
          <a:p>
            <a:pPr lvl="4"/>
            <a:r>
              <a:rPr lang="hr-HR" noProof="0" smtClean="0"/>
              <a:t>Fifth level</a:t>
            </a:r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42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7A9B0BD0-D4B2-4699-929C-C3941F9BDA32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713943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3ABDE94-C954-4FD4-8BA1-D71FA73D7CE4}" type="slidenum">
              <a:rPr lang="hr-HR" altLang="en-US"/>
              <a:pPr eaLnBrk="1" hangingPunct="1">
                <a:spcBef>
                  <a:spcPct val="0"/>
                </a:spcBef>
              </a:pPr>
              <a:t>1</a:t>
            </a:fld>
            <a:endParaRPr lang="hr-HR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sr-Latn-R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03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0A100B-0A20-47F9-976D-BB18D913BBE7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482878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963367-6150-4FFB-A32F-F45DFA056CF5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892718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B36085-6E6B-41CA-92C5-3B0FD3E01538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411978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93DDA8-AA67-40F2-978A-129FB3D9DB54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713929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51C637-B37B-46A9-A5A3-428CB0EC33C3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3041731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34EF2A-5AFA-4301-B8F9-E8A0483698C6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585447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6A0F73-5C57-4317-9EE3-EA46B1708A6B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520559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E49B24-4729-4070-B746-07AA621006D6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2038344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755A97-B306-4FB4-B221-D8B8DF63EECC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270207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45729D-C2A5-4312-B847-42273B99D148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558326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60C17E-4212-4A7F-A5C8-413B08E4B96A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829659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r-H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C376A-F809-49A8-B4A9-3154C5AC2D30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828018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4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51800" y="6457950"/>
            <a:ext cx="635000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accent2"/>
                </a:solidFill>
                <a:latin typeface="Book Antiqua" panose="02040602050305030304" pitchFamily="18" charset="0"/>
              </a:defRPr>
            </a:lvl1pPr>
          </a:lstStyle>
          <a:p>
            <a:fld id="{9D8269F9-3A4C-4C46-A2B6-A0AA1450EF4F}" type="slidenum">
              <a:rPr lang="hr-HR" altLang="sr-Latn-RS"/>
              <a:pPr/>
              <a:t>‹#›</a:t>
            </a:fld>
            <a:endParaRPr lang="hr-HR" altLang="sr-Latn-R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77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posebni-programi@mzom.hr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B7C8B681-565B-4287-961E-C5ED3ECD5003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1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140293" name="Rectangle 5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457200" y="1865377"/>
            <a:ext cx="8340725" cy="366300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Info dani </a:t>
            </a: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2025.</a:t>
            </a: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 natječajima za dodjelu financijskih sredstava projektima i programima organizacija civilnoga društva iz javnih izvora u </a:t>
            </a: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2025. </a:t>
            </a: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godini</a:t>
            </a:r>
            <a:r>
              <a:rPr lang="hr-HR" altLang="sr-Latn-RS" sz="20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20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endParaRPr lang="hr-HR" altLang="sr-Latn-RS" sz="20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eaLnBrk="1" hangingPunct="1"/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20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Ministarstvo </a:t>
            </a:r>
            <a:r>
              <a:rPr lang="hr-HR" altLang="sr-Latn-RS" sz="20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znanosti, obrazovanja </a:t>
            </a:r>
            <a:r>
              <a:rPr lang="hr-HR" altLang="sr-Latn-RS" sz="2000" b="1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i mladih</a:t>
            </a:r>
            <a:r>
              <a:rPr lang="hr-HR" altLang="sr-Latn-RS" sz="20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20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20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20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20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20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2000" b="1" dirty="0">
                <a:solidFill>
                  <a:srgbClr val="000000">
                    <a:lumMod val="50000"/>
                    <a:lumOff val="50000"/>
                  </a:srgbClr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Info dani, </a:t>
            </a:r>
            <a:r>
              <a:rPr lang="pl-PL" altLang="sr-Latn-RS" sz="2000" b="1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28. </a:t>
            </a:r>
            <a:r>
              <a:rPr lang="pl-PL" altLang="sr-Latn-RS" sz="2000" b="1" dirty="0">
                <a:solidFill>
                  <a:srgbClr val="000000">
                    <a:lumMod val="50000"/>
                    <a:lumOff val="50000"/>
                  </a:srgbClr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i </a:t>
            </a:r>
            <a:r>
              <a:rPr lang="pl-PL" altLang="sr-Latn-RS" sz="2000" b="1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29. travnja 2025.</a:t>
            </a:r>
            <a:r>
              <a:rPr lang="hr-HR" altLang="sr-Latn-RS" sz="2000" dirty="0">
                <a:solidFill>
                  <a:srgbClr val="000000">
                    <a:lumMod val="50000"/>
                    <a:lumOff val="50000"/>
                  </a:srgbClr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2000" dirty="0">
                <a:solidFill>
                  <a:srgbClr val="000000">
                    <a:lumMod val="50000"/>
                    <a:lumOff val="50000"/>
                  </a:srgbClr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endParaRPr lang="sr-Latn-RS" altLang="en-US" sz="4000" dirty="0" smtClean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20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0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955621-ED75-413A-97C3-F3C9E50319C5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10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543"/>
            <a:ext cx="8229600" cy="503878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sr-Latn-RS" sz="2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defRPr/>
            </a:pPr>
            <a:endParaRPr lang="sr-Latn-RS" sz="20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defRPr/>
            </a:pPr>
            <a:endParaRPr lang="sr-Latn-RS" sz="2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defRPr/>
            </a:pPr>
            <a:endParaRPr lang="sr-Latn-RS" sz="20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defRPr/>
            </a:pPr>
            <a:endParaRPr lang="sr-Latn-RS" sz="2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defRPr/>
            </a:pPr>
            <a:endParaRPr lang="sr-Latn-RS" sz="20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defRPr/>
            </a:pPr>
            <a:endParaRPr lang="sr-Latn-RS" sz="2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defRPr/>
            </a:pPr>
            <a:endParaRPr lang="hr-HR" altLang="sr-Latn-RS" sz="16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eaLnBrk="1" hangingPunct="1">
              <a:defRPr/>
            </a:pP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namijenjeno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udrugama/ustanovama nacionalnih manjina koje provode </a:t>
            </a:r>
            <a:r>
              <a:rPr lang="hr-HR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odgoj i obrazovanje djece i mladih pripadnika nacionalnih manjina i/ili </a:t>
            </a:r>
            <a:r>
              <a:rPr lang="hr-HR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za </a:t>
            </a:r>
            <a:r>
              <a:rPr lang="hr-HR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stručno usavršavanje odgojitelja, učitelja i nastavnika koji izvode nastavu na jeziku i pismu nacionalne manjine i/ili organizaciju manifestacija obilježavanja značajnih datuma </a:t>
            </a:r>
            <a:r>
              <a:rPr lang="hr-HR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za </a:t>
            </a:r>
            <a:r>
              <a:rPr lang="hr-HR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nacionalne manjine i/ili izdavačku djelatnost vezano uz tematiku nacionalnih manjina ovisno o grupi na koju se prijavitelj prijavljuje</a:t>
            </a:r>
            <a:endParaRPr lang="sr-Latn-RS" sz="16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8045450" y="379413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sr-Latn-RS" altLang="en-US" sz="2000">
              <a:solidFill>
                <a:srgbClr val="EAEAEA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7" y="1156789"/>
            <a:ext cx="2350304" cy="22403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308" y="1156789"/>
            <a:ext cx="2225676" cy="22403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29" y="1156789"/>
            <a:ext cx="2838263" cy="224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6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5" y="1129683"/>
            <a:ext cx="4505161" cy="24302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1C637-B37B-46A9-A5A3-428CB0EC33C3}" type="slidenum">
              <a:rPr lang="hr-HR" altLang="sr-Latn-RS" smtClean="0"/>
              <a:pPr/>
              <a:t>11</a:t>
            </a:fld>
            <a:endParaRPr lang="hr-HR" altLang="sr-Latn-R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206" y="3559946"/>
            <a:ext cx="4268608" cy="302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1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955621-ED75-413A-97C3-F3C9E50319C5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12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1869" y="1008016"/>
            <a:ext cx="7807431" cy="4999591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buNone/>
              <a:defRPr/>
            </a:pP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Dokumenti</a:t>
            </a:r>
          </a:p>
          <a:p>
            <a:pPr marL="0" indent="0" eaLnBrk="1" hangingPunct="1">
              <a:buNone/>
              <a:defRPr/>
            </a:pPr>
            <a: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*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Zakon o odgoju i obrazovanju na jeziku i pismu nacionalnih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manjina</a:t>
            </a:r>
          </a:p>
          <a:p>
            <a:pPr marL="0" indent="0" eaLnBrk="1" hangingPunct="1">
              <a:buNone/>
              <a:defRPr/>
            </a:pP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* Državni pedagoški standardi osnovnoškolskog i srednjoškolskog sustava odgoja i </a:t>
            </a:r>
            <a:endParaRPr lang="hr-HR" altLang="sr-Latn-RS" sz="16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obrazovanja</a:t>
            </a:r>
          </a:p>
          <a:p>
            <a:pPr marL="0" indent="0" eaLnBrk="1" hangingPunct="1">
              <a:buNone/>
              <a:defRPr/>
            </a:pP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* Odluka o raspodjeli financijskih sredstava za sufinanciranje posebnih programa </a:t>
            </a:r>
            <a:endParaRPr lang="hr-HR" altLang="sr-Latn-RS" sz="16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obrazovanja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nacionalnih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manjina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 Republici Hrvatskoj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endParaRPr lang="hr-HR" altLang="sr-Latn-RS" sz="14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algn="ctr" eaLnBrk="1" hangingPunct="1">
              <a:buNone/>
              <a:defRPr/>
            </a:pP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Rezultati</a:t>
            </a:r>
          </a:p>
          <a:p>
            <a:pPr marL="0" indent="0" eaLnBrk="1" hangingPunct="1">
              <a:buNone/>
              <a:defRPr/>
            </a:pPr>
            <a:r>
              <a:rPr lang="hr-HR" altLang="sr-Latn-RS" sz="14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  godini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2024.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za posebne programe nacionalnih manjina odobrena su sredstva u iznosu od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168.694,00 EUR za sedamdeset osam (78) posebnih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programa. </a:t>
            </a:r>
            <a:endParaRPr lang="hr-HR" altLang="sr-Latn-RS" sz="16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algn="ctr" eaLnBrk="1" hangingPunct="1">
              <a:buNone/>
              <a:defRPr/>
            </a:pPr>
            <a:endParaRPr lang="hr-HR" altLang="sr-Latn-RS" sz="16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algn="ctr" eaLnBrk="1" hangingPunct="1">
              <a:buNone/>
              <a:defRPr/>
            </a:pP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endParaRPr lang="sr-Latn-RS" sz="16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8045450" y="379413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sr-Latn-RS" altLang="en-US" sz="200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13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2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20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955621-ED75-413A-97C3-F3C9E50319C5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13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14984"/>
            <a:ext cx="8229600" cy="544296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Dinamika raspisivanja natječaja u </a:t>
            </a: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2025. godini</a:t>
            </a:r>
            <a:r>
              <a:rPr lang="hr-HR" altLang="sr-Latn-RS" sz="16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Javni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poziv – </a:t>
            </a:r>
            <a:r>
              <a:rPr lang="hr-HR" altLang="sr-Latn-RS" sz="16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do 1. travnja </a:t>
            </a:r>
            <a:r>
              <a:rPr lang="hr-HR" altLang="sr-Latn-RS" sz="16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2025.</a:t>
            </a:r>
            <a:endParaRPr lang="sr-Latn-RS" sz="16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defRPr/>
            </a:pPr>
            <a:endParaRPr lang="hr-HR" altLang="sr-Latn-RS" sz="1600" b="1" dirty="0" smtClean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eaLnBrk="1" hangingPunct="1">
              <a:defRPr/>
            </a:pP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Kalendar rokova</a:t>
            </a:r>
          </a:p>
          <a:p>
            <a:pPr marL="0" indent="0" eaLnBrk="1" hangingPunct="1">
              <a:buNone/>
              <a:defRPr/>
            </a:pPr>
            <a:endParaRPr lang="hr-HR" altLang="sr-Latn-RS" sz="1600" b="1" dirty="0" smtClean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8045450" y="379413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sr-Latn-RS" altLang="en-US" sz="2000">
              <a:solidFill>
                <a:srgbClr val="EAEAEA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373620"/>
              </p:ext>
            </p:extLst>
          </p:nvPr>
        </p:nvGraphicFramePr>
        <p:xfrm>
          <a:off x="946340" y="2680843"/>
          <a:ext cx="7283260" cy="27529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886043">
                  <a:extLst>
                    <a:ext uri="{9D8B030D-6E8A-4147-A177-3AD203B41FA5}">
                      <a16:colId xmlns:a16="http://schemas.microsoft.com/office/drawing/2014/main" val="606091260"/>
                    </a:ext>
                  </a:extLst>
                </a:gridCol>
                <a:gridCol w="2397217">
                  <a:extLst>
                    <a:ext uri="{9D8B030D-6E8A-4147-A177-3AD203B41FA5}">
                      <a16:colId xmlns:a16="http://schemas.microsoft.com/office/drawing/2014/main" val="1342996462"/>
                    </a:ext>
                  </a:extLst>
                </a:gridCol>
              </a:tblGrid>
              <a:tr h="37017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Faze Javnoga poziva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</a:t>
                      </a:r>
                      <a:r>
                        <a:rPr lang="hr-HR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425728"/>
                  </a:ext>
                </a:extLst>
              </a:tr>
              <a:tr h="37808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slanje prijava na Javni poziv 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travnja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161695"/>
                  </a:ext>
                </a:extLst>
              </a:tr>
              <a:tr h="37808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provjeru formalnih uvjeta Javnog poziva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travnja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650287"/>
                  </a:ext>
                </a:extLst>
              </a:tr>
              <a:tr h="42767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objavu rezultata Javnog poziva 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svibnja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718292"/>
                  </a:ext>
                </a:extLst>
              </a:tr>
              <a:tr h="410428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podnošenje prigovora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14. svibnja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93837"/>
                  </a:ext>
                </a:extLst>
              </a:tr>
              <a:tr h="410428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rješavanje prigovora i objavu Odluke o dodjeli sredstava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21.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svibnja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965633"/>
                  </a:ext>
                </a:extLst>
              </a:tr>
              <a:tr h="37808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sklapanje Ugovora o dodjeli sredstava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19.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lipnja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632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947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1C637-B37B-46A9-A5A3-428CB0EC33C3}" type="slidenum">
              <a:rPr lang="hr-HR" altLang="sr-Latn-RS" smtClean="0"/>
              <a:pPr/>
              <a:t>14</a:t>
            </a:fld>
            <a:endParaRPr lang="hr-HR" altLang="sr-Latn-RS"/>
          </a:p>
        </p:txBody>
      </p:sp>
      <p:sp>
        <p:nvSpPr>
          <p:cNvPr id="5" name="Rectangle 4"/>
          <p:cNvSpPr/>
          <p:nvPr/>
        </p:nvSpPr>
        <p:spPr>
          <a:xfrm>
            <a:off x="512064" y="1146548"/>
            <a:ext cx="8065008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Financiranje - </a:t>
            </a:r>
            <a: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sredstva osigurana u Državnom proračunu</a:t>
            </a:r>
            <a:b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</a:br>
            <a: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/>
            </a:r>
            <a:b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</a:b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za sufinanciranje posebnih programa nacionalnih manjina u Republici Hrvatskoj 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   u 2025.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godini na Aktivnosti: </a:t>
            </a:r>
            <a:r>
              <a:rPr lang="hr-HR" altLang="sr-Latn-RS" sz="1600" i="1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Posebni programi obrazovanja za provođenje programa nacionalnih manjina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u 2024.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godini osigurano je </a:t>
            </a:r>
            <a:r>
              <a:rPr lang="hr-HR" altLang="sr-Latn-RS" sz="16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ukupno </a:t>
            </a:r>
            <a:r>
              <a:rPr lang="hr-HR" altLang="sr-Latn-RS" sz="16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200.000,00 EUR</a:t>
            </a:r>
            <a: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/>
            </a:r>
            <a:b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</a:br>
            <a:r>
              <a:rPr lang="hr-HR" altLang="sr-Latn-RS" sz="1600" b="1" dirty="0" smtClean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Očekivani </a:t>
            </a:r>
            <a:r>
              <a:rPr lang="hr-HR" altLang="sr-Latn-RS" sz="1600" b="1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broj potpora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- </a:t>
            </a:r>
            <a:r>
              <a:rPr lang="hr-HR" altLang="sr-Latn-RS" sz="16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do 100 potpora</a:t>
            </a:r>
          </a:p>
          <a:p>
            <a:pPr eaLnBrk="1" hangingPunct="1">
              <a:defRPr/>
            </a:pPr>
            <a:endParaRPr lang="hr-HR" altLang="sr-Latn-RS" sz="1600" b="1" dirty="0" smtClean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285750" indent="-285750" eaLnBrk="1" hangingPunct="1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Način prijave</a:t>
            </a:r>
            <a:r>
              <a:rPr lang="hr-HR" altLang="sr-Latn-RS" sz="1600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izvornik i obvezujući prilozi preporučenom poštom,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kurirom ili osobno</a:t>
            </a:r>
          </a:p>
          <a:p>
            <a:pPr eaLnBrk="1" hangingPunct="1">
              <a:spcAft>
                <a:spcPts val="600"/>
              </a:spcAft>
              <a:defRPr/>
            </a:pPr>
            <a:endParaRPr lang="hr-HR" altLang="sr-Latn-RS" sz="1600" b="1" dirty="0">
              <a:solidFill>
                <a:srgbClr val="00206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hr-HR" altLang="sr-Latn-RS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Mjesto </a:t>
            </a:r>
            <a:r>
              <a:rPr lang="hr-HR" altLang="sr-Latn-RS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prijave, detaljnih obavijesti i pravodobnih informacija</a:t>
            </a:r>
            <a:r>
              <a:rPr lang="hr-HR" altLang="sr-Latn-RS" sz="16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endParaRPr lang="hr-HR" altLang="sr-Latn-RS" sz="1600" b="1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algn="ctr" eaLnBrk="1" hangingPunct="1">
              <a:defRPr/>
            </a:pP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Ministarstvo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znanosti, obrazovanja i mladih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Uprava za nacionalne manjine</a:t>
            </a:r>
            <a:br>
              <a:rPr lang="hr-HR" altLang="sr-Latn-RS" sz="16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Donje Svetice 38</a:t>
            </a:r>
            <a:b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10 000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Zagreb</a:t>
            </a:r>
          </a:p>
          <a:p>
            <a:pPr algn="ctr" eaLnBrk="1" hangingPunct="1">
              <a:defRPr/>
            </a:pPr>
            <a:endParaRPr lang="hr-HR" sz="16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  <a:cs typeface="Tahoma" pitchFamily="34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hr-HR" sz="1600" dirty="0" smtClean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Natječajnu dokumentaciju moguće je dostaviti i slanjem na adresu elektroničke pošte </a:t>
            </a:r>
            <a:r>
              <a:rPr lang="hr-HR" sz="1600" b="1" dirty="0" smtClean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posebni-programi@mzom.hr</a:t>
            </a:r>
            <a:endParaRPr lang="sr-Latn-RS" sz="1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4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955621-ED75-413A-97C3-F3C9E50319C5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15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73138"/>
            <a:ext cx="8540750" cy="538194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hr-HR" altLang="sr-Latn-RS" sz="1800" b="1" dirty="0" smtClean="0">
              <a:solidFill>
                <a:srgbClr val="C0000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Procjena prijavljenih programa (prosudba)</a:t>
            </a:r>
          </a:p>
          <a:p>
            <a:pPr marL="357188" indent="0" eaLnBrk="1" hangingPunct="1">
              <a:buNone/>
              <a:defRPr/>
            </a:pP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nezavisno stručno tijelo koje imenuje ministar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- Povjerenstvo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za raspodjelu sredstava namijenjenih za provedbu javnih poziva u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2025. godini</a:t>
            </a:r>
            <a:endParaRPr lang="hr-HR" altLang="sr-Latn-RS" sz="1600" dirty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357188" indent="0" eaLnBrk="1" hangingPunct="1">
              <a:buNone/>
              <a:defRPr/>
            </a:pPr>
            <a:endParaRPr lang="hr-HR" altLang="sr-Latn-RS" sz="1600" b="1" dirty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eaLnBrk="1" hangingPunct="1">
              <a:defRPr/>
            </a:pP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Upiti u vezi objavljenih javnih poziva</a:t>
            </a:r>
            <a:endParaRPr lang="hr-HR" altLang="sr-Latn-RS" sz="1800" b="1" dirty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buNone/>
              <a:defRPr/>
            </a:pPr>
            <a:endParaRPr lang="hr-HR" altLang="sr-Latn-RS" sz="14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algn="ctr" eaLnBrk="1" hangingPunct="1">
              <a:buNone/>
              <a:defRPr/>
            </a:pP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e-pošta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: </a:t>
            </a:r>
            <a:r>
              <a:rPr lang="hr-HR" altLang="sr-Latn-RS" sz="16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  <a:hlinkClick r:id="rId2"/>
              </a:rPr>
              <a:t>posebni-programi@mzom.hr</a:t>
            </a:r>
            <a:endParaRPr lang="hr-HR" altLang="sr-Latn-RS" sz="1600" b="1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eaLnBrk="1" hangingPunct="1">
              <a:defRPr/>
            </a:pPr>
            <a:endParaRPr lang="hr-HR" altLang="sr-Latn-RS" sz="1800" b="1" dirty="0" smtClean="0">
              <a:solidFill>
                <a:srgbClr val="C0000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Dostupnost </a:t>
            </a: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obavijesti i rezultata</a:t>
            </a:r>
            <a:r>
              <a:rPr lang="hr-HR" altLang="sr-Latn-RS" sz="18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endParaRPr lang="hr-HR" altLang="sr-Latn-RS" sz="1800" b="1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hr-HR" altLang="sr-Latn-RS" sz="14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     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web stranica Ministarstva - mzom.gov.hr</a:t>
            </a:r>
          </a:p>
          <a:p>
            <a:pPr marL="0" indent="0" eaLnBrk="1" hangingPunct="1">
              <a:buNone/>
              <a:defRPr/>
            </a:pPr>
            <a:endParaRPr lang="hr-HR" altLang="sr-Latn-RS" sz="1600" dirty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algn="ctr" eaLnBrk="1" hangingPunct="1">
              <a:buNone/>
              <a:defRPr/>
            </a:pPr>
            <a:r>
              <a:rPr lang="hr-HR" altLang="sr-Latn-RS" sz="13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3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8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Očekivani rezultati i isplata </a:t>
            </a:r>
            <a:r>
              <a:rPr lang="hr-HR" altLang="sr-Latn-RS" sz="18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sredstava </a:t>
            </a:r>
          </a:p>
          <a:p>
            <a:pPr marL="0" indent="0" algn="ctr" eaLnBrk="1" hangingPunct="1">
              <a:spcAft>
                <a:spcPts val="600"/>
              </a:spcAft>
              <a:buNone/>
              <a:defRPr/>
            </a:pPr>
            <a:r>
              <a:rPr lang="hr-HR" altLang="sr-Latn-RS" sz="18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4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(temeljem </a:t>
            </a:r>
            <a: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odluke ministra i </a:t>
            </a:r>
            <a:r>
              <a:rPr lang="hr-HR" altLang="sr-Latn-RS" sz="14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ugovora)</a:t>
            </a:r>
          </a:p>
          <a:p>
            <a:pPr marL="0" indent="0" algn="ctr" eaLnBrk="1" hangingPunct="1">
              <a:buNone/>
              <a:defRPr/>
            </a:pP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tijekom </a:t>
            </a: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lipnja/srpnja </a:t>
            </a: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2025.</a:t>
            </a:r>
            <a:r>
              <a:rPr lang="hr-HR" altLang="sr-Latn-RS" sz="14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endParaRPr lang="sr-Latn-RS" sz="2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8045450" y="379413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sr-Latn-RS" altLang="en-US" sz="200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23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2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0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20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0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20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955621-ED75-413A-97C3-F3C9E50319C5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2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73138"/>
            <a:ext cx="8540750" cy="505618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algn="ctr">
              <a:buNone/>
              <a:defRPr/>
            </a:pPr>
            <a:endParaRPr lang="hr-HR" altLang="sr-Latn-RS" sz="2000" b="1" dirty="0" smtClean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0" lvl="0" indent="0" algn="ctr">
              <a:buNone/>
              <a:defRPr/>
            </a:pPr>
            <a:endParaRPr lang="hr-HR" altLang="sr-Latn-RS" sz="2000" b="1" dirty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0" lvl="0" indent="0" algn="ctr">
              <a:buNone/>
              <a:defRPr/>
            </a:pP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Sufinanciranje </a:t>
            </a: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posebnih programa obrazovanja </a:t>
            </a:r>
            <a:endParaRPr lang="hr-HR" altLang="sr-Latn-RS" sz="2200" b="1" dirty="0" smtClean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0" lvl="0" indent="0" algn="ctr">
              <a:buNone/>
              <a:defRPr/>
            </a:pP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pripadnika </a:t>
            </a: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nacionalnih manjina u Republici Hrvatskoj</a:t>
            </a:r>
          </a:p>
          <a:p>
            <a:pPr marL="0" lvl="0" indent="0" algn="ctr">
              <a:buNone/>
              <a:defRPr/>
            </a:pPr>
            <a:endParaRPr lang="hr-HR" altLang="sr-Latn-RS" sz="2000" b="1" dirty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0" lvl="0" indent="0" algn="ctr">
              <a:buNone/>
              <a:defRPr/>
            </a:pPr>
            <a:endParaRPr lang="hr-HR" altLang="sr-Latn-RS" sz="2400" b="1" dirty="0">
              <a:solidFill>
                <a:srgbClr val="000000">
                  <a:lumMod val="50000"/>
                  <a:lumOff val="50000"/>
                </a:srgbClr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0" lvl="0" indent="0" algn="ctr">
              <a:buNone/>
              <a:defRPr/>
            </a:pPr>
            <a:endParaRPr lang="hr-HR" altLang="sr-Latn-RS" sz="2400" b="1" dirty="0">
              <a:solidFill>
                <a:srgbClr val="000000">
                  <a:lumMod val="50000"/>
                  <a:lumOff val="50000"/>
                </a:srgbClr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0" lvl="0" indent="0" algn="ctr">
              <a:buNone/>
              <a:defRPr/>
            </a:pPr>
            <a:r>
              <a:rPr lang="hr-HR" altLang="sr-Latn-RS" sz="1600" b="1" dirty="0" smtClean="0">
                <a:solidFill>
                  <a:schemeClr val="accent6"/>
                </a:solidFill>
                <a:latin typeface="Georgia" panose="02040502050405020303" pitchFamily="18" charset="0"/>
                <a:cs typeface="Tahoma" pitchFamily="34" charset="0"/>
              </a:rPr>
              <a:t>Anđelka Pejić</a:t>
            </a:r>
            <a:endParaRPr lang="hr-HR" altLang="sr-Latn-RS" sz="1600" b="1" dirty="0">
              <a:solidFill>
                <a:schemeClr val="accent6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0" lvl="0" indent="0" algn="ctr">
              <a:buNone/>
              <a:defRPr/>
            </a:pPr>
            <a:r>
              <a:rPr lang="hr-HR" altLang="sr-Latn-RS" sz="1600" b="1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Georgia" panose="02040502050405020303" pitchFamily="18" charset="0"/>
                <a:cs typeface="Tahoma" pitchFamily="34" charset="0"/>
              </a:rPr>
              <a:t>Sektorska savjetnica</a:t>
            </a:r>
            <a:endParaRPr lang="hr-HR" altLang="sr-Latn-RS" sz="1600" b="1" dirty="0">
              <a:solidFill>
                <a:srgbClr val="000000">
                  <a:lumMod val="50000"/>
                  <a:lumOff val="50000"/>
                </a:srgbClr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0" lvl="0" indent="0" algn="ctr">
              <a:buNone/>
              <a:defRPr/>
            </a:pPr>
            <a:r>
              <a:rPr lang="hr-HR" altLang="sr-Latn-RS" sz="16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Georgia" panose="02040502050405020303" pitchFamily="18" charset="0"/>
                <a:cs typeface="Tahoma" pitchFamily="34" charset="0"/>
              </a:rPr>
              <a:t>Uprava za nacionalne </a:t>
            </a:r>
            <a:r>
              <a:rPr lang="hr-HR" altLang="sr-Latn-RS" sz="1600" b="1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Georgia" panose="02040502050405020303" pitchFamily="18" charset="0"/>
                <a:cs typeface="Tahoma" pitchFamily="34" charset="0"/>
              </a:rPr>
              <a:t>manjine</a:t>
            </a:r>
          </a:p>
          <a:p>
            <a:pPr marL="0" lvl="0" indent="0" algn="ctr">
              <a:buNone/>
              <a:defRPr/>
            </a:pPr>
            <a:endParaRPr lang="en-GB" sz="1800" dirty="0"/>
          </a:p>
          <a:p>
            <a:pPr eaLnBrk="1" hangingPunct="1">
              <a:defRPr/>
            </a:pPr>
            <a:endParaRPr lang="sr-Latn-RS" sz="2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8045450" y="379413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sr-Latn-RS" altLang="en-US" sz="200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94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2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0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955621-ED75-413A-97C3-F3C9E50319C5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3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45706"/>
            <a:ext cx="8229600" cy="505618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buNone/>
              <a:defRPr/>
            </a:pPr>
            <a:endParaRPr lang="hr-HR" altLang="sr-Latn-RS" sz="2000" b="1" dirty="0" smtClean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0" indent="0" algn="ctr" eaLnBrk="1" hangingPunct="1">
              <a:buNone/>
              <a:defRPr/>
            </a:pPr>
            <a:endParaRPr lang="hr-HR" altLang="sr-Latn-RS" sz="2000" b="1" dirty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     1) Javni </a:t>
            </a: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poziv za provođenje posebnih oblika nastave  </a:t>
            </a: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    </a:t>
            </a:r>
          </a:p>
          <a:p>
            <a:pPr marL="0" indent="0" eaLnBrk="1" hangingPunct="1">
              <a:buNone/>
              <a:defRPr/>
            </a:pP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</a:t>
            </a: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           (ljetne škole</a:t>
            </a: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) za učenike pripadnike nacionalnih </a:t>
            </a: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</a:t>
            </a:r>
          </a:p>
          <a:p>
            <a:pPr marL="0" indent="0" eaLnBrk="1" hangingPunct="1">
              <a:buNone/>
              <a:defRPr/>
            </a:pP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</a:t>
            </a: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           manjina u </a:t>
            </a: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Republici Hrvatskoj u školskoj godini </a:t>
            </a:r>
            <a:endParaRPr lang="hr-HR" altLang="sr-Latn-RS" sz="2200" b="1" dirty="0" smtClean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</a:t>
            </a: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           2024./2025. </a:t>
            </a:r>
            <a:r>
              <a:rPr lang="hr-HR" altLang="sr-Latn-RS" sz="20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/>
            </a:r>
            <a:br>
              <a:rPr lang="hr-HR" altLang="sr-Latn-RS" sz="20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</a:br>
            <a:r>
              <a:rPr lang="hr-HR" altLang="sr-Latn-RS" sz="20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/>
            </a:r>
            <a:br>
              <a:rPr lang="hr-HR" altLang="sr-Latn-RS" sz="20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</a:br>
            <a:endParaRPr lang="hr-HR" altLang="sr-Latn-RS" sz="2000" b="1" dirty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447675" indent="0" eaLnBrk="1" hangingPunct="1">
              <a:buNone/>
              <a:tabLst>
                <a:tab pos="182563" algn="l"/>
                <a:tab pos="630238" algn="l"/>
                <a:tab pos="987425" algn="l"/>
              </a:tabLst>
              <a:defRPr/>
            </a:pP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2) Javni poziv za sufinanciranje posebnih programa  </a:t>
            </a:r>
          </a:p>
          <a:p>
            <a:pPr marL="539750" indent="0" eaLnBrk="1" hangingPunct="1">
              <a:buNone/>
              <a:tabLst>
                <a:tab pos="182563" algn="l"/>
                <a:tab pos="630238" algn="l"/>
                <a:tab pos="987425" algn="l"/>
              </a:tabLst>
              <a:defRPr/>
            </a:pP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</a:t>
            </a: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  nacionalnih manjina u Republici Hrvatskoj u </a:t>
            </a:r>
          </a:p>
          <a:p>
            <a:pPr marL="539750" indent="0" eaLnBrk="1" hangingPunct="1">
              <a:buNone/>
              <a:tabLst>
                <a:tab pos="182563" algn="l"/>
                <a:tab pos="630238" algn="l"/>
                <a:tab pos="987425" algn="l"/>
              </a:tabLst>
              <a:defRPr/>
            </a:pPr>
            <a:r>
              <a:rPr lang="hr-HR" altLang="sr-Latn-RS" sz="22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</a:t>
            </a:r>
            <a:r>
              <a:rPr lang="hr-HR" altLang="sr-Latn-RS" sz="2200" b="1" dirty="0" smtClean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  2025. godini</a:t>
            </a:r>
            <a:endParaRPr lang="sr-Latn-RS" sz="22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98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2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2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955621-ED75-413A-97C3-F3C9E50319C5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4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3335" y="973138"/>
            <a:ext cx="8714615" cy="57483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Aft>
                <a:spcPts val="600"/>
              </a:spcAft>
              <a:buNone/>
              <a:defRPr/>
            </a:pP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Naziv natječaja</a:t>
            </a: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:</a:t>
            </a:r>
          </a:p>
          <a:p>
            <a:pPr marL="0" indent="0" eaLnBrk="1" hangingPunct="1">
              <a:buNone/>
              <a:defRPr/>
            </a:pP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1</a:t>
            </a: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) Javni poziv</a:t>
            </a:r>
            <a:r>
              <a:rPr lang="en-US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za provođenje posebnih oblika nastave (ljetne škole) za </a:t>
            </a: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</a:p>
          <a:p>
            <a:pPr marL="0" indent="0" eaLnBrk="1" hangingPunct="1">
              <a:buNone/>
              <a:defRPr/>
            </a:pP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 učenike </a:t>
            </a: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pripadnike nacionalnih manjina u Republici Hrvatskoj u </a:t>
            </a:r>
            <a:endParaRPr lang="hr-HR" altLang="sr-Latn-RS" sz="1800" b="1" dirty="0" smtClean="0">
              <a:solidFill>
                <a:srgbClr val="C0000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 školskoj </a:t>
            </a: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godini </a:t>
            </a: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2024./2025. </a:t>
            </a: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2000" b="1" dirty="0">
                <a:solidFill>
                  <a:srgbClr val="0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2000" b="1" dirty="0">
                <a:solidFill>
                  <a:srgbClr val="0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2000" b="1" dirty="0">
                <a:solidFill>
                  <a:srgbClr val="0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*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priprema i organiziranje posebnih oblika nastave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(ljetnih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škola učenja jezika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</a:t>
            </a:r>
          </a:p>
          <a:p>
            <a:pPr marL="0" indent="0" eaLnBrk="1" hangingPunct="1">
              <a:buNone/>
              <a:defRPr/>
            </a:pP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i kulture nacionalnih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manjina u Republici Hrvatskoj)</a:t>
            </a:r>
            <a:b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b="1" i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b="1" i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b="1" i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*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namijenjeno udrugama/ustanovama nacionalnih manjina koje provode odgojno-obrazovne </a:t>
            </a:r>
            <a:endParaRPr lang="hr-HR" altLang="sr-Latn-RS" sz="16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programe učenja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jezika i kulture nacionalnih manjina, odnosno učenicima pripadnicima </a:t>
            </a:r>
            <a:endParaRPr lang="hr-HR" altLang="sr-Latn-RS" sz="16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nacionalnih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manjina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 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osnovnim i srednjim školama</a:t>
            </a:r>
            <a:b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  <a:ea typeface="VladaRHSerif Reg" panose="02000000000000000000" pitchFamily="50" charset="0"/>
                <a:cs typeface="+mj-cs"/>
              </a:rPr>
              <a:t/>
            </a:r>
            <a:br>
              <a:rPr lang="hr-HR" altLang="sr-Latn-RS" sz="1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  <a:ea typeface="VladaRHSerif Reg" panose="02000000000000000000" pitchFamily="50" charset="0"/>
                <a:cs typeface="+mj-cs"/>
              </a:rPr>
            </a:br>
            <a:r>
              <a:rPr lang="hr-HR" sz="1600" dirty="0">
                <a:solidFill>
                  <a:srgbClr val="0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+mj-cs"/>
              </a:rPr>
              <a:t/>
            </a:r>
            <a:br>
              <a:rPr lang="hr-HR" sz="1600" dirty="0">
                <a:solidFill>
                  <a:srgbClr val="0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+mj-cs"/>
              </a:rPr>
            </a:br>
            <a:endParaRPr lang="sr-Latn-RS" sz="2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8045450" y="379413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sr-Latn-RS" altLang="en-US" sz="2000">
              <a:solidFill>
                <a:srgbClr val="EAEAEA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689" y="4636649"/>
            <a:ext cx="8343056" cy="162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6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2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1C637-B37B-46A9-A5A3-428CB0EC33C3}" type="slidenum">
              <a:rPr lang="hr-HR" altLang="sr-Latn-RS" smtClean="0"/>
              <a:pPr/>
              <a:t>5</a:t>
            </a:fld>
            <a:endParaRPr lang="hr-HR" altLang="sr-Latn-R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042017"/>
            <a:ext cx="3644283" cy="5113538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42017"/>
            <a:ext cx="3835154" cy="511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5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955621-ED75-413A-97C3-F3C9E50319C5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6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928" y="973138"/>
            <a:ext cx="8229600" cy="548481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spcBef>
                <a:spcPts val="600"/>
              </a:spcBef>
              <a:buNone/>
              <a:defRPr/>
            </a:pP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Dokumenti</a:t>
            </a: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hr-HR" altLang="sr-Latn-RS" sz="18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8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8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* 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Zakon o odgoju i obrazovanju na jeziku i pismu nacionalnih </a:t>
            </a:r>
            <a:r>
              <a:rPr lang="hr-HR" altLang="sr-Latn-RS" sz="18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manjina</a:t>
            </a: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* Državni pedagoški standardi osnovnoškolskog i srednjoškolskog sustava </a:t>
            </a:r>
            <a:endParaRPr lang="hr-HR" altLang="sr-Latn-RS" sz="18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8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odgoja 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i </a:t>
            </a:r>
            <a:r>
              <a:rPr lang="hr-HR" altLang="sr-Latn-RS" sz="18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obrazovanja</a:t>
            </a: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* Odluka o raspodjeli financijskih sredstava za sufinanciranje posebnih </a:t>
            </a:r>
            <a:endParaRPr lang="hr-HR" altLang="sr-Latn-RS" sz="18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8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programa 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obrazovanja nacionalnih manjina u </a:t>
            </a:r>
            <a:r>
              <a:rPr lang="hr-HR" altLang="sr-Latn-RS" sz="18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Republici 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Hrvatskoj</a:t>
            </a:r>
            <a:b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endParaRPr lang="hr-HR" altLang="sr-Latn-RS" sz="18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endParaRPr lang="hr-HR" altLang="sr-Latn-RS" sz="14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8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Ljetne 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škole organiziraju i provode manjinske udruge/ustanove čije je primarno djelovanje usmjereno na područje odgoja i obrazovanja učenika pripadnika nacionalnih manjina u Republici Hrvatskoj.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endParaRPr lang="sr-Latn-RS" sz="2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8045450" y="379413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sr-Latn-RS" altLang="en-US" sz="200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53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2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955621-ED75-413A-97C3-F3C9E50319C5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7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73138"/>
            <a:ext cx="7918704" cy="505618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Dinamika raspisivanja natječaja u </a:t>
            </a: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školskoj godini </a:t>
            </a:r>
            <a:r>
              <a:rPr lang="hr-HR" altLang="sr-Latn-RS" sz="16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2023./2024. </a:t>
            </a:r>
            <a:r>
              <a:rPr lang="hr-HR" altLang="sr-Latn-RS" sz="16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Objava Javnog poziva– </a:t>
            </a:r>
            <a:r>
              <a:rPr lang="hr-HR" altLang="sr-Latn-RS" sz="16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do 4. travnja 2025</a:t>
            </a:r>
            <a:r>
              <a:rPr lang="hr-HR" altLang="sr-Latn-RS" sz="16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.</a:t>
            </a:r>
          </a:p>
          <a:p>
            <a:pPr marL="0" indent="0" eaLnBrk="1" hangingPunct="1">
              <a:buNone/>
              <a:defRPr/>
            </a:pPr>
            <a:endParaRPr lang="hr-HR" altLang="sr-Latn-RS" sz="1600" b="1" dirty="0" smtClean="0">
              <a:solidFill>
                <a:srgbClr val="C0000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eaLnBrk="1" hangingPunct="1">
              <a:defRPr/>
            </a:pP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Kalendar rokova</a:t>
            </a:r>
          </a:p>
          <a:p>
            <a:pPr marL="0" indent="0" eaLnBrk="1" hangingPunct="1">
              <a:buNone/>
              <a:defRPr/>
            </a:pPr>
            <a:endParaRPr lang="hr-HR" altLang="sr-Latn-RS" sz="1600" b="1" dirty="0">
              <a:solidFill>
                <a:srgbClr val="C0000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hr-HR" altLang="sr-Latn-RS" sz="16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endParaRPr lang="sr-Latn-RS" sz="2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8045450" y="379413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sr-Latn-RS" altLang="en-US" sz="2000">
              <a:solidFill>
                <a:srgbClr val="EAEAEA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616046"/>
              </p:ext>
            </p:extLst>
          </p:nvPr>
        </p:nvGraphicFramePr>
        <p:xfrm>
          <a:off x="919543" y="2610517"/>
          <a:ext cx="7125907" cy="274354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006052">
                  <a:extLst>
                    <a:ext uri="{9D8B030D-6E8A-4147-A177-3AD203B41FA5}">
                      <a16:colId xmlns:a16="http://schemas.microsoft.com/office/drawing/2014/main" val="566966179"/>
                    </a:ext>
                  </a:extLst>
                </a:gridCol>
                <a:gridCol w="2119855">
                  <a:extLst>
                    <a:ext uri="{9D8B030D-6E8A-4147-A177-3AD203B41FA5}">
                      <a16:colId xmlns:a16="http://schemas.microsoft.com/office/drawing/2014/main" val="1153815193"/>
                    </a:ext>
                  </a:extLst>
                </a:gridCol>
              </a:tblGrid>
              <a:tr h="36891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Faze Javnoga poziva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</a:t>
                      </a:r>
                      <a:r>
                        <a:rPr lang="hr-HR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r>
                        <a:rPr lang="en-US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8491202"/>
                  </a:ext>
                </a:extLst>
              </a:tr>
              <a:tr h="37679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slanje prijava na Javni poziv 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  <a:r>
                        <a:rPr lang="hr-HR" sz="11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travnja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460003"/>
                  </a:ext>
                </a:extLst>
              </a:tr>
              <a:tr h="37679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provjeru formalnih uvjeta Javnog poziva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travnja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901421"/>
                  </a:ext>
                </a:extLst>
              </a:tr>
              <a:tr h="426216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objavu rezultata Javnog poziva 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 svibnja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626876"/>
                  </a:ext>
                </a:extLst>
              </a:tr>
              <a:tr h="409025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podnošenje prigovora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14. svibnja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200087"/>
                  </a:ext>
                </a:extLst>
              </a:tr>
              <a:tr h="409025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rješavanje prigovora i objavu Odluke o dodjeli sredstava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21.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svibnja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111537"/>
                  </a:ext>
                </a:extLst>
              </a:tr>
              <a:tr h="37679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Rok za sklapanje Ugovora o dodjeli sredstava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lipnja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758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4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5729D-C2A5-4312-B847-42273B99D148}" type="slidenum">
              <a:rPr lang="hr-HR" altLang="sr-Latn-RS" smtClean="0"/>
              <a:pPr/>
              <a:t>8</a:t>
            </a:fld>
            <a:endParaRPr lang="hr-HR" altLang="sr-Latn-RS"/>
          </a:p>
        </p:txBody>
      </p:sp>
      <p:sp>
        <p:nvSpPr>
          <p:cNvPr id="3" name="Rectangle 2"/>
          <p:cNvSpPr/>
          <p:nvPr/>
        </p:nvSpPr>
        <p:spPr>
          <a:xfrm>
            <a:off x="743204" y="1165271"/>
            <a:ext cx="762609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altLang="sr-Latn-RS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Financiranje - </a:t>
            </a:r>
            <a: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sredstva osigurana u Državnom proračunu</a:t>
            </a:r>
            <a:b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za sufinanciranje posebnih oblika nastave (ljetnih škola) na Aktivnosti: </a:t>
            </a:r>
            <a:r>
              <a:rPr lang="hr-HR" altLang="sr-Latn-RS" sz="1600" i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Posebni programi obrazovanja za provođenje programa nacionalnih manjina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u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šk. god. 2024./2025.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godini osigurano je do </a:t>
            </a:r>
            <a:r>
              <a:rPr lang="hr-HR" altLang="sr-Latn-RS" sz="16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200.000,00 EUR</a:t>
            </a:r>
            <a:r>
              <a:rPr lang="hr-HR" altLang="sr-Latn-RS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Raspon iznosa koji se može dodijeliti</a:t>
            </a:r>
            <a:r>
              <a:rPr lang="hr-HR" altLang="sr-Latn-RS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br>
              <a:rPr lang="hr-HR" altLang="sr-Latn-RS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6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do </a:t>
            </a:r>
            <a:r>
              <a:rPr lang="hr-HR" sz="1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245,00 EUR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po 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učeniku/učenici pripadniku/pripadnici nacionalne manjine (za prijevoz, putno osiguranje i smještaj učenika, za nabavu potrebnih didaktičkih materijala za potrebe organiziranja programa ljetne škole/za vidljivost programa (</a:t>
            </a:r>
            <a:r>
              <a:rPr lang="hr-HR" altLang="sr-Latn-RS" sz="1600" dirty="0" err="1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banner</a:t>
            </a:r>
            <a:r>
              <a:rPr lang="hr-HR" altLang="sr-Latn-RS" sz="16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ili 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roll-</a:t>
            </a:r>
            <a:r>
              <a:rPr lang="hr-HR" altLang="sr-Latn-RS" sz="1600" dirty="0" err="1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up</a:t>
            </a: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)</a:t>
            </a:r>
            <a:endParaRPr lang="hr-HR" altLang="sr-Latn-RS" sz="1600" dirty="0" smtClean="0">
              <a:solidFill>
                <a:srgbClr val="00206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altLang="sr-Latn-RS" sz="16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troškovi naknada za rad stručnih pratitelja u bruto iznosu do 100,00 EUR po danu i stručnom pratitelju</a:t>
            </a:r>
            <a:r>
              <a:rPr lang="hr-HR" altLang="sr-Latn-RS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Očekivani broj </a:t>
            </a:r>
            <a:r>
              <a:rPr lang="hr-HR" altLang="sr-Latn-RS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potpora - </a:t>
            </a:r>
            <a:r>
              <a:rPr lang="hr-HR" altLang="sr-Latn-RS" sz="16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do 20 potpora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dirty="0" smtClean="0">
                <a:solidFill>
                  <a:schemeClr val="accent6">
                    <a:lumMod val="75000"/>
                  </a:schemeClr>
                </a:solidFill>
                <a:latin typeface="Georgia" panose="02040502050405020303" pitchFamily="18" charset="0"/>
                <a:cs typeface="Tahoma" pitchFamily="34" charset="0"/>
              </a:rPr>
              <a:t>(u 2024. godini osigurana je provedba 10 ljetnih škola i sudjelovanje 626 učenika) </a:t>
            </a:r>
            <a:endParaRPr lang="hr-HR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86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955621-ED75-413A-97C3-F3C9E50319C5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9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57784" y="974122"/>
            <a:ext cx="8037576" cy="5285994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buNone/>
              <a:defRPr/>
            </a:pP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Naziv natječaja:</a:t>
            </a:r>
            <a:b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2) Javni poziv</a:t>
            </a:r>
            <a:r>
              <a:rPr lang="en-US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za sufinanciranje posebnih programa nacionalnih </a:t>
            </a:r>
            <a:endParaRPr lang="hr-HR" altLang="sr-Latn-RS" sz="1800" b="1" dirty="0" smtClean="0">
              <a:solidFill>
                <a:srgbClr val="C00000"/>
              </a:solidFill>
              <a:latin typeface="Georgia" panose="02040502050405020303" pitchFamily="18" charset="0"/>
              <a:ea typeface="VladaRHSerif Reg" panose="02000000000000000000" pitchFamily="50" charset="0"/>
              <a:cs typeface="Tahoma" pitchFamily="34" charset="0"/>
            </a:endParaRPr>
          </a:p>
          <a:p>
            <a:pPr eaLnBrk="1" hangingPunct="1">
              <a:defRPr/>
            </a:pP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 manjina </a:t>
            </a: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 Republici Hrvatskoj u </a:t>
            </a:r>
            <a:r>
              <a:rPr lang="hr-HR" altLang="sr-Latn-RS" sz="1800" b="1" dirty="0" smtClean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2025. </a:t>
            </a:r>
            <a:r>
              <a:rPr lang="hr-HR" altLang="sr-Latn-RS" sz="18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godini  </a:t>
            </a:r>
            <a:r>
              <a:rPr lang="hr-HR" altLang="sr-Latn-RS" sz="16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600" b="1" dirty="0">
                <a:solidFill>
                  <a:srgbClr val="C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800" dirty="0">
                <a:solidFill>
                  <a:srgbClr val="0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800" dirty="0">
                <a:solidFill>
                  <a:srgbClr val="0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800" dirty="0" smtClean="0">
                <a:solidFill>
                  <a:srgbClr val="00000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  </a:t>
            </a:r>
            <a:r>
              <a:rPr lang="hr-HR" altLang="sr-Latn-RS" sz="15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Posebni </a:t>
            </a:r>
            <a:r>
              <a:rPr lang="hr-HR" altLang="sr-Latn-RS" sz="15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programi koji se mogu </a:t>
            </a:r>
            <a:r>
              <a:rPr lang="hr-HR" altLang="sr-Latn-RS" sz="15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financirati: </a:t>
            </a:r>
            <a: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    a</a:t>
            </a:r>
            <a: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) Stručno usavršavanje </a:t>
            </a: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odgojitelja, učitelja, nastavnika stručnih suradnika i ravnatelja 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koji </a:t>
            </a: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izvode nastavu 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na  jeziku i </a:t>
            </a: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pismu 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nacionalnih manjina u osnovnim i srednjim školama</a:t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    </a:t>
            </a:r>
            <a:r>
              <a:rPr lang="hr-HR" altLang="sr-Latn-RS" sz="14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b</a:t>
            </a:r>
            <a: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) Održavanje literarnih, dramskih i drugih </a:t>
            </a:r>
            <a:r>
              <a:rPr lang="hr-HR" altLang="sr-Latn-RS" sz="14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izvannastavnih </a:t>
            </a: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aktivnosti 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te drugi oblici </a:t>
            </a: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školovanja  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učenika na jeziku i pismu nacionalnih manjina u osnovnim i srednjim školama</a:t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     </a:t>
            </a:r>
            <a:r>
              <a:rPr lang="hr-HR" altLang="sr-Latn-RS" sz="14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c</a:t>
            </a:r>
            <a: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) Natjecanje </a:t>
            </a:r>
            <a:r>
              <a:rPr lang="hr-HR" altLang="sr-Latn-RS" sz="14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učenika pripadnika </a:t>
            </a:r>
            <a: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učenika nacionalnih manjina 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 osnovnim i </a:t>
            </a: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srednjim školama (pisanom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, likovnom stvaralaštvu i slično itd.)</a:t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/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     </a:t>
            </a:r>
            <a:r>
              <a:rPr lang="hr-HR" altLang="sr-Latn-RS" sz="14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d</a:t>
            </a:r>
            <a: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) Manifestacije 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obilježavanja značajnih datuma za nacionalne manjine</a:t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     </a:t>
            </a:r>
            <a:r>
              <a:rPr lang="hr-HR" altLang="sr-Latn-RS" sz="1400" b="1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e</a:t>
            </a:r>
            <a:r>
              <a:rPr lang="hr-HR" altLang="sr-Latn-RS" sz="1400" b="1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) Tiskanje časopisa, brošura i knjiga 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koje pomažu promociji </a:t>
            </a: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jezika, pisma i kulture  </a:t>
            </a:r>
          </a:p>
          <a:p>
            <a:pPr marL="0" indent="0" eaLnBrk="1" hangingPunct="1">
              <a:buNone/>
              <a:defRPr/>
            </a:pP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</a:t>
            </a: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    </a:t>
            </a: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  </a:t>
            </a:r>
            <a:r>
              <a:rPr lang="hr-HR" altLang="sr-Latn-RS" sz="1400" dirty="0" smtClean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nacionalne manjine te se koriste </a:t>
            </a:r>
            <a: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  <a:t>u svrhe edukacije učenika osnovnih i  srednjih škola </a:t>
            </a:r>
            <a:br>
              <a:rPr lang="hr-HR" altLang="sr-Latn-RS" sz="1400" dirty="0">
                <a:solidFill>
                  <a:srgbClr val="002060"/>
                </a:solidFill>
                <a:latin typeface="Georgia" panose="02040502050405020303" pitchFamily="18" charset="0"/>
                <a:ea typeface="VladaRHSerif Reg" panose="02000000000000000000" pitchFamily="50" charset="0"/>
                <a:cs typeface="Tahoma" pitchFamily="34" charset="0"/>
              </a:rPr>
            </a:br>
            <a:endParaRPr lang="sr-Latn-RS" sz="2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8045450" y="379413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sr-Latn-RS" altLang="en-US" sz="200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37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</TotalTime>
  <Words>1079</Words>
  <Application>Microsoft Office PowerPoint</Application>
  <PresentationFormat>On-screen Show (4:3)</PresentationFormat>
  <Paragraphs>135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Book Antiqua</vt:lpstr>
      <vt:lpstr>Georgia</vt:lpstr>
      <vt:lpstr>Tahoma</vt:lpstr>
      <vt:lpstr>Times New Roman</vt:lpstr>
      <vt:lpstr>VladaRHSerif Reg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MZT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azurirano 17-1-2018</dc:creator>
  <cp:lastModifiedBy>Anđelka Pejić</cp:lastModifiedBy>
  <cp:revision>41</cp:revision>
  <dcterms:created xsi:type="dcterms:W3CDTF">2004-06-15T07:55:20Z</dcterms:created>
  <dcterms:modified xsi:type="dcterms:W3CDTF">2025-04-24T06:07:23Z</dcterms:modified>
</cp:coreProperties>
</file>